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97" r:id="rId4"/>
    <p:sldId id="306" r:id="rId5"/>
    <p:sldId id="298" r:id="rId6"/>
    <p:sldId id="307" r:id="rId7"/>
    <p:sldId id="308" r:id="rId8"/>
    <p:sldId id="302" r:id="rId9"/>
    <p:sldId id="310" r:id="rId10"/>
    <p:sldId id="309" r:id="rId11"/>
  </p:sldIdLst>
  <p:sldSz cx="9144000" cy="5143500" type="screen16x9"/>
  <p:notesSz cx="6858000" cy="9144000"/>
  <p:embeddedFontLst>
    <p:embeddedFont>
      <p:font typeface="Cambria Math" panose="02040503050406030204" pitchFamily="18" charset="0"/>
      <p:regular r:id="rId13"/>
    </p:embeddedFont>
    <p:embeddedFont>
      <p:font typeface="DM Sans" panose="020B0604020202020204" charset="0"/>
      <p:regular r:id="rId14"/>
      <p:bold r:id="rId15"/>
      <p:italic r:id="rId16"/>
      <p:boldItalic r:id="rId17"/>
    </p:embeddedFont>
    <p:embeddedFont>
      <p:font typeface="Playfair Display" panose="00000500000000000000" pitchFamily="2" charset="-52"/>
      <p:regular r:id="rId18"/>
      <p:bold r:id="rId19"/>
      <p:italic r:id="rId20"/>
      <p:boldItalic r:id="rId21"/>
    </p:embeddedFont>
    <p:embeddedFont>
      <p:font typeface="Playfair Display Medium" panose="020B0604020202020204" charset="-52"/>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7" autoAdjust="0"/>
    <p:restoredTop sz="84831" autoAdjust="0"/>
  </p:normalViewPr>
  <p:slideViewPr>
    <p:cSldViewPr snapToGrid="0">
      <p:cViewPr varScale="1">
        <p:scale>
          <a:sx n="133" d="100"/>
          <a:sy n="133" d="100"/>
        </p:scale>
        <p:origin x="798" y="126"/>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Развитие работы планируется в следующих направлениях: разработка и добавление инструментов; улучшение интерфейса; создание самостоятельного сервиса на интеллектуального агента и данных, полученных  при помощи реализованного графического приложения.</a:t>
            </a:r>
          </a:p>
        </p:txBody>
      </p:sp>
    </p:spTree>
    <p:extLst>
      <p:ext uri="{BB962C8B-B14F-4D97-AF65-F5344CB8AC3E}">
        <p14:creationId xmlns:p14="http://schemas.microsoft.com/office/powerpoint/2010/main" val="240778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Результатом работы программы становится сформированный по определенному шаблону </a:t>
            </a:r>
            <a:r>
              <a:rPr lang="ru-RU" dirty="0" err="1"/>
              <a:t>датасет</a:t>
            </a:r>
            <a:r>
              <a:rPr lang="ru-RU" dirty="0"/>
              <a:t>. С его помощью в дальнейшем специальная машина может быть обучена достаточно, чтобы результатом ее работы стал полноценный самостоятельный инструмент, обозначающий сигналы пользователям для начала либо закрытия торгов.</a:t>
            </a:r>
          </a:p>
        </p:txBody>
      </p:sp>
    </p:spTree>
    <p:extLst>
      <p:ext uri="{BB962C8B-B14F-4D97-AF65-F5344CB8AC3E}">
        <p14:creationId xmlns:p14="http://schemas.microsoft.com/office/powerpoint/2010/main" val="260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85000">
              <a:schemeClr val="accent1">
                <a:lumMod val="45000"/>
                <a:lumOff val="55000"/>
              </a:schemeClr>
            </a:gs>
            <a:gs pos="92000">
              <a:schemeClr val="accent1">
                <a:lumMod val="45000"/>
                <a:lumOff val="55000"/>
              </a:schemeClr>
            </a:gs>
            <a:gs pos="100000">
              <a:schemeClr val="accent1">
                <a:lumMod val="30000"/>
                <a:lumOff val="70000"/>
              </a:schemeClr>
            </a:gs>
          </a:gsLst>
          <a:lin ang="78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056014"/>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901235" y="4040841"/>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013D25-7827-4535-B991-D5E9C7DE5077}"/>
                  </a:ext>
                </a:extLst>
              </p:cNvPr>
              <p:cNvSpPr txBox="1"/>
              <p:nvPr/>
            </p:nvSpPr>
            <p:spPr>
              <a:xfrm>
                <a:off x="4208125" y="2113203"/>
                <a:ext cx="4235449" cy="2189574"/>
              </a:xfrm>
              <a:prstGeom prst="rect">
                <a:avLst/>
              </a:prstGeom>
              <a:noFill/>
            </p:spPr>
            <p:txBody>
              <a:bodyPr wrap="square" lIns="0" tIns="0" rIns="0" bIns="0" rtlCol="0">
                <a:spAutoFit/>
              </a:bodyPr>
              <a:lstStyle/>
              <a:p>
                <a:pPr>
                  <a:lnSpc>
                    <a:spcPct val="150000"/>
                  </a:lnSpc>
                </a:pPr>
                <a:r>
                  <a:rPr lang="ru-RU" sz="1200" dirty="0">
                    <a:solidFill>
                      <a:schemeClr val="tx1"/>
                    </a:solidFill>
                    <a:latin typeface="Playfair Display" panose="00000500000000000000" pitchFamily="2" charset="-52"/>
                  </a:rPr>
                  <a:t>Масштаб свечи по горизонтали: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𝑌</m:t>
                        </m:r>
                      </m:e>
                      <m:sub>
                        <m:r>
                          <a:rPr lang="ru-RU" sz="1200" i="1" smtClean="0">
                            <a:solidFill>
                              <a:schemeClr val="tx1"/>
                            </a:solidFill>
                            <a:latin typeface="Cambria Math" panose="02040503050406030204" pitchFamily="18" charset="0"/>
                          </a:rPr>
                          <m:t>𝐶𝐷𝑆</m:t>
                        </m:r>
                      </m:sub>
                    </m:sSub>
                    <m:r>
                      <a:rPr lang="ru-RU" sz="1200" i="0" smtClean="0">
                        <a:solidFill>
                          <a:schemeClr val="tx1"/>
                        </a:solidFill>
                        <a:latin typeface="Cambria Math" panose="02040503050406030204" pitchFamily="18" charset="0"/>
                      </a:rPr>
                      <m:t>=100∗0,8∗</m:t>
                    </m:r>
                    <m:r>
                      <a:rPr lang="ru-RU" sz="1200" i="1" smtClean="0">
                        <a:solidFill>
                          <a:schemeClr val="tx1"/>
                        </a:solidFill>
                        <a:latin typeface="Cambria Math" panose="02040503050406030204" pitchFamily="18" charset="0"/>
                      </a:rPr>
                      <m:t>𝐷𝐶</m:t>
                    </m:r>
                  </m:oMath>
                </a14:m>
                <a:r>
                  <a:rPr lang="ru-RU" sz="1200" dirty="0">
                    <a:solidFill>
                      <a:schemeClr val="tx1"/>
                    </a:solidFill>
                    <a:latin typeface="Playfair Display" panose="00000500000000000000" pitchFamily="2" charset="-52"/>
                  </a:rPr>
                  <a:t>;</a:t>
                </a:r>
              </a:p>
              <a:p>
                <a:pPr>
                  <a:lnSpc>
                    <a:spcPct val="150000"/>
                  </a:lnSpc>
                </a:pPr>
                <a:r>
                  <a:rPr lang="ru-RU" sz="1200" dirty="0">
                    <a:solidFill>
                      <a:schemeClr val="tx1"/>
                    </a:solidFill>
                    <a:latin typeface="Playfair Display" panose="00000500000000000000" pitchFamily="2" charset="-52"/>
                  </a:rPr>
                  <a:t>Масштаб свечи по вертикали: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𝑋</m:t>
                        </m:r>
                      </m:e>
                      <m:sub>
                        <m:r>
                          <a:rPr lang="ru-RU" sz="1200" i="1" smtClean="0">
                            <a:solidFill>
                              <a:schemeClr val="tx1"/>
                            </a:solidFill>
                            <a:latin typeface="Cambria Math" panose="02040503050406030204" pitchFamily="18" charset="0"/>
                          </a:rPr>
                          <m:t>𝐶𝐷𝑆</m:t>
                        </m:r>
                      </m:sub>
                    </m:sSub>
                    <m:r>
                      <a:rPr lang="ru-RU" sz="1200" i="1" smtClean="0">
                        <a:solidFill>
                          <a:schemeClr val="tx1"/>
                        </a:solidFill>
                        <a:latin typeface="Cambria Math" panose="02040503050406030204" pitchFamily="18" charset="0"/>
                      </a:rPr>
                      <m:t>=</m:t>
                    </m:r>
                    <m:f>
                      <m:fPr>
                        <m:ctrlPr>
                          <a:rPr lang="ru-RU" sz="1200" i="1" smtClean="0">
                            <a:solidFill>
                              <a:schemeClr val="tx1"/>
                            </a:solidFill>
                            <a:latin typeface="Cambria Math" panose="02040503050406030204" pitchFamily="18" charset="0"/>
                          </a:rPr>
                        </m:ctrlPr>
                      </m:fPr>
                      <m:num>
                        <m:d>
                          <m:dPr>
                            <m:ctrlPr>
                              <a:rPr lang="ru-RU" sz="1200" i="1" smtClean="0">
                                <a:solidFill>
                                  <a:schemeClr val="tx1"/>
                                </a:solidFill>
                                <a:latin typeface="Cambria Math" panose="02040503050406030204" pitchFamily="18" charset="0"/>
                              </a:rPr>
                            </m:ctrlPr>
                          </m:dPr>
                          <m:e>
                            <m:r>
                              <a:rPr lang="ru-RU" sz="1200" i="1" smtClean="0">
                                <a:solidFill>
                                  <a:schemeClr val="tx1"/>
                                </a:solidFill>
                                <a:latin typeface="Cambria Math" panose="02040503050406030204" pitchFamily="18" charset="0"/>
                              </a:rPr>
                              <m:t>𝐶𝑙</m:t>
                            </m:r>
                            <m:r>
                              <a:rPr lang="ru-RU" sz="1200" i="1" smtClean="0">
                                <a:solidFill>
                                  <a:schemeClr val="tx1"/>
                                </a:solidFill>
                                <a:latin typeface="Cambria Math" panose="02040503050406030204" pitchFamily="18" charset="0"/>
                              </a:rPr>
                              <m:t>−</m:t>
                            </m:r>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𝑂</m:t>
                                </m:r>
                              </m:e>
                              <m:sub>
                                <m:r>
                                  <a:rPr lang="ru-RU" sz="1200" i="1" smtClean="0">
                                    <a:solidFill>
                                      <a:schemeClr val="tx1"/>
                                    </a:solidFill>
                                    <a:latin typeface="Cambria Math" panose="02040503050406030204" pitchFamily="18" charset="0"/>
                                  </a:rPr>
                                  <m:t>𝑃</m:t>
                                </m:r>
                              </m:sub>
                            </m:sSub>
                          </m:e>
                        </m:d>
                        <m:r>
                          <a:rPr lang="ru-RU" sz="1200" i="1" smtClean="0">
                            <a:solidFill>
                              <a:schemeClr val="tx1"/>
                            </a:solidFill>
                            <a:latin typeface="Cambria Math" panose="02040503050406030204" pitchFamily="18" charset="0"/>
                          </a:rPr>
                          <m:t>100</m:t>
                        </m:r>
                      </m:num>
                      <m:den>
                        <m:r>
                          <a:rPr lang="ru-RU" sz="1200" i="1" smtClean="0">
                            <a:solidFill>
                              <a:schemeClr val="tx1"/>
                            </a:solidFill>
                            <a:latin typeface="Cambria Math" panose="02040503050406030204" pitchFamily="18" charset="0"/>
                          </a:rPr>
                          <m:t>𝐻</m:t>
                        </m:r>
                        <m:r>
                          <a:rPr lang="ru-RU" sz="1200" i="1" smtClean="0">
                            <a:solidFill>
                              <a:schemeClr val="tx1"/>
                            </a:solidFill>
                            <a:latin typeface="Cambria Math" panose="02040503050406030204" pitchFamily="18" charset="0"/>
                          </a:rPr>
                          <m:t>−</m:t>
                        </m:r>
                        <m:r>
                          <a:rPr lang="ru-RU" sz="1200" i="1" smtClean="0">
                            <a:solidFill>
                              <a:schemeClr val="tx1"/>
                            </a:solidFill>
                            <a:latin typeface="Cambria Math" panose="02040503050406030204" pitchFamily="18" charset="0"/>
                          </a:rPr>
                          <m:t>𝑀</m:t>
                        </m:r>
                      </m:den>
                    </m:f>
                    <m:r>
                      <a:rPr lang="ru-RU" sz="1200" b="0" i="0" smtClean="0">
                        <a:solidFill>
                          <a:schemeClr val="tx1"/>
                        </a:solidFill>
                        <a:latin typeface="Cambria Math" panose="02040503050406030204" pitchFamily="18" charset="0"/>
                      </a:rPr>
                      <m:t>;</m:t>
                    </m:r>
                  </m:oMath>
                </a14:m>
                <a:endParaRPr lang="en-US"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центра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r>
                          <a:rPr lang="ru-RU" sz="1200" i="1" dirty="0">
                            <a:solidFill>
                              <a:schemeClr val="tx1"/>
                            </a:solidFill>
                            <a:latin typeface="Cambria Math" panose="02040503050406030204" pitchFamily="18" charset="0"/>
                          </a:rPr>
                          <m:t>h</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𝑚</m:t>
                        </m:r>
                      </m:num>
                      <m:den>
                        <m:r>
                          <a:rPr lang="ru-RU" sz="1200" i="0" dirty="0">
                            <a:solidFill>
                              <a:schemeClr val="tx1"/>
                            </a:solidFill>
                            <a:latin typeface="Cambria Math" panose="02040503050406030204" pitchFamily="18" charset="0"/>
                          </a:rPr>
                          <m:t>2</m:t>
                        </m:r>
                      </m:den>
                    </m:f>
                    <m:r>
                      <a:rPr lang="ru-RU" sz="1200" b="0" i="0"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Процентное выражение положения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d>
                          <m:dPr>
                            <m:ctrlPr>
                              <a:rPr lang="ru-RU" sz="1200" i="1" dirty="0">
                                <a:solidFill>
                                  <a:schemeClr val="tx1"/>
                                </a:solidFill>
                                <a:latin typeface="Cambria Math" panose="02040503050406030204" pitchFamily="18" charset="0"/>
                              </a:rPr>
                            </m:ctrlPr>
                          </m:dPr>
                          <m:e>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e>
                        </m:d>
                        <m:r>
                          <a:rPr lang="ru-RU" sz="1200" i="0" dirty="0">
                            <a:solidFill>
                              <a:schemeClr val="tx1"/>
                            </a:solidFill>
                            <a:latin typeface="Cambria Math" panose="02040503050406030204" pitchFamily="18" charset="0"/>
                          </a:rPr>
                          <m:t>100</m:t>
                        </m:r>
                      </m:num>
                      <m:den>
                        <m:r>
                          <a:rPr lang="ru-RU" sz="1200" i="1" dirty="0">
                            <a:solidFill>
                              <a:schemeClr val="tx1"/>
                            </a:solidFill>
                            <a:latin typeface="Cambria Math" panose="02040503050406030204" pitchFamily="18" charset="0"/>
                          </a:rPr>
                          <m:t>𝐻</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den>
                    </m:f>
                    <m:r>
                      <a:rPr lang="ru-RU" sz="1200" b="0" i="1"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свечи по координатам: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𝐶𝑂𝑅𝐷</m:t>
                        </m:r>
                      </m:sub>
                    </m:sSub>
                    <m:r>
                      <a:rPr lang="ru-RU" sz="1200" i="0" dirty="0">
                        <a:solidFill>
                          <a:schemeClr val="tx1"/>
                        </a:solidFill>
                        <a:latin typeface="Cambria Math" panose="02040503050406030204" pitchFamily="18" charset="0"/>
                      </a:rPr>
                      <m:t>=0.4</m:t>
                    </m:r>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b="0" i="0" dirty="0" smtClean="0">
                        <a:solidFill>
                          <a:schemeClr val="tx1"/>
                        </a:solidFill>
                        <a:latin typeface="Cambria Math" panose="02040503050406030204" pitchFamily="18" charset="0"/>
                      </a:rPr>
                      <m:t>;</m:t>
                    </m:r>
                  </m:oMath>
                </a14:m>
                <a:endParaRPr lang="ru-RU" sz="1200" dirty="0">
                  <a:solidFill>
                    <a:schemeClr val="tx1"/>
                  </a:solidFill>
                  <a:latin typeface="Playfair Display" panose="00000500000000000000" pitchFamily="2" charset="-52"/>
                </a:endParaRPr>
              </a:p>
              <a:p>
                <a:endParaRPr lang="ru-RU" sz="900" dirty="0">
                  <a:latin typeface="Playfair Display" panose="00000500000000000000" pitchFamily="2" charset="-52"/>
                </a:endParaRPr>
              </a:p>
            </p:txBody>
          </p:sp>
        </mc:Choice>
        <mc:Fallback xmlns="">
          <p:sp>
            <p:nvSpPr>
              <p:cNvPr id="8" name="TextBox 7">
                <a:extLst>
                  <a:ext uri="{FF2B5EF4-FFF2-40B4-BE49-F238E27FC236}">
                    <a16:creationId xmlns:a16="http://schemas.microsoft.com/office/drawing/2014/main" id="{6C013D25-7827-4535-B991-D5E9C7DE5077}"/>
                  </a:ext>
                </a:extLst>
              </p:cNvPr>
              <p:cNvSpPr txBox="1">
                <a:spLocks noRot="1" noChangeAspect="1" noMove="1" noResize="1" noEditPoints="1" noAdjustHandles="1" noChangeArrowheads="1" noChangeShapeType="1" noTextEdit="1"/>
              </p:cNvSpPr>
              <p:nvPr/>
            </p:nvSpPr>
            <p:spPr>
              <a:xfrm>
                <a:off x="4208125" y="2113203"/>
                <a:ext cx="4235449" cy="2189574"/>
              </a:xfrm>
              <a:prstGeom prst="rect">
                <a:avLst/>
              </a:prstGeom>
              <a:blipFill>
                <a:blip r:embed="rId4"/>
                <a:stretch>
                  <a:fillRect l="-2158" r="-129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0A283F72-BD0D-4161-966A-C9BF5F94B9EF}"/>
              </a:ext>
            </a:extLst>
          </p:cNvPr>
          <p:cNvPicPr>
            <a:picLocks noChangeAspect="1"/>
          </p:cNvPicPr>
          <p:nvPr/>
        </p:nvPicPr>
        <p:blipFill>
          <a:blip r:embed="rId5"/>
          <a:stretch>
            <a:fillRect/>
          </a:stretch>
        </p:blipFill>
        <p:spPr>
          <a:xfrm>
            <a:off x="309486" y="2113203"/>
            <a:ext cx="3529822" cy="1987587"/>
          </a:xfrm>
          <a:prstGeom prst="rect">
            <a:avLst/>
          </a:prstGeom>
        </p:spPr>
      </p:pic>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57452" y="3800397"/>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885890" y="456907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pic>
        <p:nvPicPr>
          <p:cNvPr id="10" name="Рисунок 9">
            <a:extLst>
              <a:ext uri="{FF2B5EF4-FFF2-40B4-BE49-F238E27FC236}">
                <a16:creationId xmlns:a16="http://schemas.microsoft.com/office/drawing/2014/main" id="{F8D29331-51E2-4D08-962C-0464C9CE10E4}"/>
              </a:ext>
            </a:extLst>
          </p:cNvPr>
          <p:cNvPicPr>
            <a:picLocks noChangeAspect="1"/>
          </p:cNvPicPr>
          <p:nvPr/>
        </p:nvPicPr>
        <p:blipFill>
          <a:blip r:embed="rId3"/>
          <a:stretch>
            <a:fillRect/>
          </a:stretch>
        </p:blipFill>
        <p:spPr>
          <a:xfrm>
            <a:off x="588672" y="1886105"/>
            <a:ext cx="3529822" cy="1987587"/>
          </a:xfrm>
          <a:prstGeom prst="rect">
            <a:avLst/>
          </a:prstGeom>
        </p:spPr>
      </p:pic>
      <p:pic>
        <p:nvPicPr>
          <p:cNvPr id="4" name="Рисунок 3">
            <a:extLst>
              <a:ext uri="{FF2B5EF4-FFF2-40B4-BE49-F238E27FC236}">
                <a16:creationId xmlns:a16="http://schemas.microsoft.com/office/drawing/2014/main" id="{5E24F61E-62C5-4B51-9D35-CB244A302F82}"/>
              </a:ext>
            </a:extLst>
          </p:cNvPr>
          <p:cNvPicPr>
            <a:picLocks noChangeAspect="1"/>
          </p:cNvPicPr>
          <p:nvPr/>
        </p:nvPicPr>
        <p:blipFill>
          <a:blip r:embed="rId4"/>
          <a:stretch>
            <a:fillRect/>
          </a:stretch>
        </p:blipFill>
        <p:spPr>
          <a:xfrm>
            <a:off x="4885890" y="1042160"/>
            <a:ext cx="3022600" cy="1709754"/>
          </a:xfrm>
          <a:prstGeom prst="rect">
            <a:avLst/>
          </a:prstGeom>
        </p:spPr>
      </p:pic>
      <p:pic>
        <p:nvPicPr>
          <p:cNvPr id="6" name="Рисунок 5">
            <a:extLst>
              <a:ext uri="{FF2B5EF4-FFF2-40B4-BE49-F238E27FC236}">
                <a16:creationId xmlns:a16="http://schemas.microsoft.com/office/drawing/2014/main" id="{2AEB03F0-01F6-4C91-AB01-EBA215EFC78A}"/>
              </a:ext>
            </a:extLst>
          </p:cNvPr>
          <p:cNvPicPr>
            <a:picLocks noChangeAspect="1"/>
          </p:cNvPicPr>
          <p:nvPr/>
        </p:nvPicPr>
        <p:blipFill>
          <a:blip r:embed="rId5"/>
          <a:stretch>
            <a:fillRect/>
          </a:stretch>
        </p:blipFill>
        <p:spPr>
          <a:xfrm>
            <a:off x="4885891" y="2991892"/>
            <a:ext cx="3022600" cy="1706382"/>
          </a:xfrm>
          <a:prstGeom prst="rect">
            <a:avLst/>
          </a:prstGeom>
        </p:spPr>
      </p:pic>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325449" y="3721436"/>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4736203" y="2850862"/>
            <a:ext cx="3067653" cy="253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pic>
        <p:nvPicPr>
          <p:cNvPr id="4" name="Рисунок 3">
            <a:extLst>
              <a:ext uri="{FF2B5EF4-FFF2-40B4-BE49-F238E27FC236}">
                <a16:creationId xmlns:a16="http://schemas.microsoft.com/office/drawing/2014/main" id="{D902DE95-E2A1-4D38-ABE5-CE9168D50A18}"/>
              </a:ext>
            </a:extLst>
          </p:cNvPr>
          <p:cNvPicPr>
            <a:picLocks noChangeAspect="1"/>
          </p:cNvPicPr>
          <p:nvPr/>
        </p:nvPicPr>
        <p:blipFill>
          <a:blip r:embed="rId3"/>
          <a:stretch>
            <a:fillRect/>
          </a:stretch>
        </p:blipFill>
        <p:spPr>
          <a:xfrm>
            <a:off x="4690876" y="3228360"/>
            <a:ext cx="3158302" cy="1548420"/>
          </a:xfrm>
          <a:prstGeom prst="rect">
            <a:avLst/>
          </a:prstGeom>
        </p:spPr>
      </p:pic>
      <p:sp>
        <p:nvSpPr>
          <p:cNvPr id="10" name="Google Shape;208;p33">
            <a:extLst>
              <a:ext uri="{FF2B5EF4-FFF2-40B4-BE49-F238E27FC236}">
                <a16:creationId xmlns:a16="http://schemas.microsoft.com/office/drawing/2014/main" id="{12D349CF-8534-4030-BD14-1EDD7F97EF87}"/>
              </a:ext>
            </a:extLst>
          </p:cNvPr>
          <p:cNvSpPr txBox="1">
            <a:spLocks/>
          </p:cNvSpPr>
          <p:nvPr/>
        </p:nvSpPr>
        <p:spPr>
          <a:xfrm>
            <a:off x="5188681" y="4717844"/>
            <a:ext cx="2256119"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Схема подключения виджетов</a:t>
            </a:r>
          </a:p>
        </p:txBody>
      </p:sp>
      <p:pic>
        <p:nvPicPr>
          <p:cNvPr id="6" name="Рисунок 5">
            <a:extLst>
              <a:ext uri="{FF2B5EF4-FFF2-40B4-BE49-F238E27FC236}">
                <a16:creationId xmlns:a16="http://schemas.microsoft.com/office/drawing/2014/main" id="{B1101AC3-6E24-4841-95DE-B9181C9CE774}"/>
              </a:ext>
            </a:extLst>
          </p:cNvPr>
          <p:cNvPicPr>
            <a:picLocks noChangeAspect="1"/>
          </p:cNvPicPr>
          <p:nvPr/>
        </p:nvPicPr>
        <p:blipFill>
          <a:blip r:embed="rId4"/>
          <a:stretch>
            <a:fillRect/>
          </a:stretch>
        </p:blipFill>
        <p:spPr>
          <a:xfrm>
            <a:off x="368370" y="1663200"/>
            <a:ext cx="3746006" cy="2116800"/>
          </a:xfrm>
          <a:prstGeom prst="rect">
            <a:avLst/>
          </a:prstGeom>
        </p:spPr>
      </p:pic>
      <p:pic>
        <p:nvPicPr>
          <p:cNvPr id="11" name="Рисунок 10">
            <a:extLst>
              <a:ext uri="{FF2B5EF4-FFF2-40B4-BE49-F238E27FC236}">
                <a16:creationId xmlns:a16="http://schemas.microsoft.com/office/drawing/2014/main" id="{414B5DA3-46E8-4B16-AF3B-EF89A0F9B270}"/>
              </a:ext>
            </a:extLst>
          </p:cNvPr>
          <p:cNvPicPr>
            <a:picLocks noChangeAspect="1"/>
          </p:cNvPicPr>
          <p:nvPr/>
        </p:nvPicPr>
        <p:blipFill>
          <a:blip r:embed="rId5"/>
          <a:stretch>
            <a:fillRect/>
          </a:stretch>
        </p:blipFill>
        <p:spPr>
          <a:xfrm>
            <a:off x="4690876" y="1066799"/>
            <a:ext cx="3158302" cy="1789295"/>
          </a:xfrm>
          <a:prstGeom prst="rect">
            <a:avLst/>
          </a:prstGeom>
        </p:spPr>
      </p:pic>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519117" y="2628225"/>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519118" y="4730244"/>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Выделение функционального элемента</a:t>
            </a:r>
          </a:p>
        </p:txBody>
      </p:sp>
      <p:pic>
        <p:nvPicPr>
          <p:cNvPr id="3" name="Рисунок 2">
            <a:extLst>
              <a:ext uri="{FF2B5EF4-FFF2-40B4-BE49-F238E27FC236}">
                <a16:creationId xmlns:a16="http://schemas.microsoft.com/office/drawing/2014/main" id="{ABB91ADD-A00B-4A43-9B12-3B4D16A1FAFD}"/>
              </a:ext>
            </a:extLst>
          </p:cNvPr>
          <p:cNvPicPr>
            <a:picLocks noChangeAspect="1"/>
          </p:cNvPicPr>
          <p:nvPr/>
        </p:nvPicPr>
        <p:blipFill>
          <a:blip r:embed="rId3"/>
          <a:stretch>
            <a:fillRect/>
          </a:stretch>
        </p:blipFill>
        <p:spPr>
          <a:xfrm>
            <a:off x="1558579" y="1385668"/>
            <a:ext cx="1724266" cy="2591162"/>
          </a:xfrm>
          <a:prstGeom prst="rect">
            <a:avLst/>
          </a:prstGeom>
        </p:spPr>
      </p:pic>
      <p:pic>
        <p:nvPicPr>
          <p:cNvPr id="5" name="Рисунок 4">
            <a:extLst>
              <a:ext uri="{FF2B5EF4-FFF2-40B4-BE49-F238E27FC236}">
                <a16:creationId xmlns:a16="http://schemas.microsoft.com/office/drawing/2014/main" id="{44331BFE-D145-44D7-B0E2-32F4E0863DFE}"/>
              </a:ext>
            </a:extLst>
          </p:cNvPr>
          <p:cNvPicPr>
            <a:picLocks noChangeAspect="1"/>
          </p:cNvPicPr>
          <p:nvPr/>
        </p:nvPicPr>
        <p:blipFill>
          <a:blip r:embed="rId4"/>
          <a:stretch>
            <a:fillRect/>
          </a:stretch>
        </p:blipFill>
        <p:spPr>
          <a:xfrm>
            <a:off x="4417771" y="1021008"/>
            <a:ext cx="2948991" cy="1660241"/>
          </a:xfrm>
          <a:prstGeom prst="rect">
            <a:avLst/>
          </a:prstGeom>
        </p:spPr>
      </p:pic>
      <p:pic>
        <p:nvPicPr>
          <p:cNvPr id="7" name="Рисунок 6">
            <a:extLst>
              <a:ext uri="{FF2B5EF4-FFF2-40B4-BE49-F238E27FC236}">
                <a16:creationId xmlns:a16="http://schemas.microsoft.com/office/drawing/2014/main" id="{5F72DD5E-BEC0-4B94-9849-DDA9BE61F229}"/>
              </a:ext>
            </a:extLst>
          </p:cNvPr>
          <p:cNvPicPr>
            <a:picLocks noChangeAspect="1"/>
          </p:cNvPicPr>
          <p:nvPr/>
        </p:nvPicPr>
        <p:blipFill>
          <a:blip r:embed="rId5"/>
          <a:stretch>
            <a:fillRect/>
          </a:stretch>
        </p:blipFill>
        <p:spPr>
          <a:xfrm>
            <a:off x="4417771" y="3071006"/>
            <a:ext cx="2948991" cy="1659238"/>
          </a:xfrm>
          <a:prstGeom prst="rect">
            <a:avLst/>
          </a:prstGeom>
        </p:spPr>
      </p:pic>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809360"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6" y="3699552"/>
            <a:ext cx="397469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Редактирование и перемещение функциональных элементов</a:t>
            </a:r>
          </a:p>
        </p:txBody>
      </p:sp>
      <p:pic>
        <p:nvPicPr>
          <p:cNvPr id="5" name="Рисунок 4">
            <a:extLst>
              <a:ext uri="{FF2B5EF4-FFF2-40B4-BE49-F238E27FC236}">
                <a16:creationId xmlns:a16="http://schemas.microsoft.com/office/drawing/2014/main" id="{2C5FC766-AEFB-4964-8E46-E16785594CA9}"/>
              </a:ext>
            </a:extLst>
          </p:cNvPr>
          <p:cNvPicPr>
            <a:picLocks noChangeAspect="1"/>
          </p:cNvPicPr>
          <p:nvPr/>
        </p:nvPicPr>
        <p:blipFill>
          <a:blip r:embed="rId3"/>
          <a:stretch>
            <a:fillRect/>
          </a:stretch>
        </p:blipFill>
        <p:spPr>
          <a:xfrm>
            <a:off x="618841" y="1864368"/>
            <a:ext cx="3264249" cy="1841697"/>
          </a:xfrm>
          <a:prstGeom prst="rect">
            <a:avLst/>
          </a:prstGeom>
        </p:spPr>
      </p:pic>
      <p:pic>
        <p:nvPicPr>
          <p:cNvPr id="8" name="Рисунок 7">
            <a:extLst>
              <a:ext uri="{FF2B5EF4-FFF2-40B4-BE49-F238E27FC236}">
                <a16:creationId xmlns:a16="http://schemas.microsoft.com/office/drawing/2014/main" id="{B1616C57-0D1F-48FA-AC49-819D8B16CB2F}"/>
              </a:ext>
            </a:extLst>
          </p:cNvPr>
          <p:cNvPicPr>
            <a:picLocks noChangeAspect="1"/>
          </p:cNvPicPr>
          <p:nvPr/>
        </p:nvPicPr>
        <p:blipFill>
          <a:blip r:embed="rId4"/>
          <a:stretch>
            <a:fillRect/>
          </a:stretch>
        </p:blipFill>
        <p:spPr>
          <a:xfrm>
            <a:off x="5045087" y="1864368"/>
            <a:ext cx="3273845" cy="1841697"/>
          </a:xfrm>
          <a:prstGeom prst="rect">
            <a:avLst/>
          </a:prstGeom>
        </p:spPr>
      </p:pic>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Результат работы программы</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9</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2705938" y="4387334"/>
            <a:ext cx="3237975"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Пример </a:t>
            </a:r>
            <a:r>
              <a:rPr lang="ru-RU" sz="900" dirty="0" err="1">
                <a:latin typeface="Playfair Display Medium" panose="020B0604020202020204" charset="-52"/>
              </a:rPr>
              <a:t>датасета</a:t>
            </a:r>
            <a:r>
              <a:rPr lang="ru-RU" sz="900" dirty="0">
                <a:latin typeface="Playfair Display Medium" panose="020B0604020202020204" charset="-52"/>
              </a:rPr>
              <a:t> – результат работы программы</a:t>
            </a:r>
          </a:p>
        </p:txBody>
      </p:sp>
      <p:pic>
        <p:nvPicPr>
          <p:cNvPr id="6" name="Рисунок 5">
            <a:extLst>
              <a:ext uri="{FF2B5EF4-FFF2-40B4-BE49-F238E27FC236}">
                <a16:creationId xmlns:a16="http://schemas.microsoft.com/office/drawing/2014/main" id="{9F63E796-723C-4E36-8A52-4C2313574FD5}"/>
              </a:ext>
            </a:extLst>
          </p:cNvPr>
          <p:cNvPicPr>
            <a:picLocks noChangeAspect="1"/>
          </p:cNvPicPr>
          <p:nvPr/>
        </p:nvPicPr>
        <p:blipFill>
          <a:blip r:embed="rId3"/>
          <a:stretch>
            <a:fillRect/>
          </a:stretch>
        </p:blipFill>
        <p:spPr>
          <a:xfrm>
            <a:off x="2811449" y="1055494"/>
            <a:ext cx="3036219" cy="3335273"/>
          </a:xfrm>
          <a:prstGeom prst="rect">
            <a:avLst/>
          </a:prstGeom>
        </p:spPr>
      </p:pic>
    </p:spTree>
    <p:extLst>
      <p:ext uri="{BB962C8B-B14F-4D97-AF65-F5344CB8AC3E}">
        <p14:creationId xmlns:p14="http://schemas.microsoft.com/office/powerpoint/2010/main" val="3743739220"/>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4827</TotalTime>
  <Words>1197</Words>
  <Application>Microsoft Office PowerPoint</Application>
  <PresentationFormat>Экран (16:9)</PresentationFormat>
  <Paragraphs>59</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Playfair Display Medium</vt:lpstr>
      <vt:lpstr>Playfair Display</vt:lpstr>
      <vt:lpstr>Arial</vt:lpstr>
      <vt:lpstr>DM Sans</vt:lpstr>
      <vt:lpstr>Cambria Math</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Результат работы программы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PChome</cp:lastModifiedBy>
  <cp:revision>68</cp:revision>
  <dcterms:modified xsi:type="dcterms:W3CDTF">2024-06-24T09:14:02Z</dcterms:modified>
</cp:coreProperties>
</file>